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958" r:id="rId2"/>
    <p:sldId id="959" r:id="rId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22" d="100"/>
          <a:sy n="122" d="100"/>
        </p:scale>
        <p:origin x="96" y="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 hasCustomPrompt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Modifiez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 hasCustomPrompt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/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 hasCustomPrompt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 hasCustomPrompt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 hasCustomPrompt="1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 hasCustomPrompt="1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 hasCustomPrompt="1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 hasCustomPrompt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 hasCustomPrompt="1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Modifiez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396DBC2-4B83-4E05-8339-32826F083F81}" type="datetimeFigureOut">
              <a:rPr lang="fr-FR" smtClean="0"/>
              <a:t>21/02/2021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23597E-AFB2-47AD-894A-3EC1337FA467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2-10</a:t>
            </a:r>
          </a:p>
          <a:p>
            <a:pPr algn="l"/>
            <a:endParaRPr lang="fr-FR" b="1" dirty="0"/>
          </a:p>
          <a:p>
            <a:pPr algn="l"/>
            <a:r>
              <a:rPr lang="fr-FR" b="1" dirty="0" smtClean="0"/>
              <a:t>				</a:t>
            </a:r>
            <a:r>
              <a:rPr lang="fr-FR" dirty="0" smtClean="0"/>
              <a:t>Vous êtes à l’entame</a:t>
            </a:r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r>
              <a:rPr lang="fr-FR" dirty="0" smtClean="0"/>
              <a:t>Comptez le nombre de cartes maîtresses</a:t>
            </a:r>
          </a:p>
          <a:p>
            <a:pPr algn="l"/>
            <a:r>
              <a:rPr lang="fr-FR" dirty="0" smtClean="0"/>
              <a:t>Déduire les cartes que doit posséder le partenaire pour que le camp de la défense réalise :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3 levées à Cœur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4 levées à Carreau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2 levées à Trèfle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2 levées à Pique</a:t>
            </a:r>
          </a:p>
          <a:p>
            <a:pPr marL="342900" indent="-342900" algn="l">
              <a:buFont typeface="Arial" panose="020B0604020202020204" pitchFamily="34" charset="0"/>
              <a:buChar char="•"/>
            </a:pPr>
            <a:r>
              <a:rPr lang="fr-FR" dirty="0" smtClean="0"/>
              <a:t>4 levées à Cœur</a:t>
            </a:r>
            <a:endParaRPr lang="fr-FR" dirty="0"/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377884" y="1478417"/>
            <a:ext cx="1680310" cy="13988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9 7 4 3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D 2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D V 5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4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205419" y="1730976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5" name="Rectangle à coins arrondis 4"/>
          <p:cNvSpPr/>
          <p:nvPr/>
        </p:nvSpPr>
        <p:spPr>
          <a:xfrm>
            <a:off x="5457825" y="3182929"/>
            <a:ext cx="638175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2</a:t>
            </a:r>
            <a:endParaRPr lang="fr-FR" sz="2400" b="1" dirty="0"/>
          </a:p>
        </p:txBody>
      </p:sp>
      <p:sp>
        <p:nvSpPr>
          <p:cNvPr id="13" name="Rectangle à coins arrondis 12"/>
          <p:cNvSpPr/>
          <p:nvPr/>
        </p:nvSpPr>
        <p:spPr>
          <a:xfrm>
            <a:off x="3552824" y="4093177"/>
            <a:ext cx="2390776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Roi</a:t>
            </a:r>
            <a:endParaRPr lang="fr-FR" sz="2400" b="1" dirty="0"/>
          </a:p>
        </p:txBody>
      </p:sp>
      <p:sp>
        <p:nvSpPr>
          <p:cNvPr id="14" name="Rectangle à coins arrondis 13"/>
          <p:cNvSpPr/>
          <p:nvPr/>
        </p:nvSpPr>
        <p:spPr>
          <a:xfrm>
            <a:off x="3552823" y="4540980"/>
            <a:ext cx="2390777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As</a:t>
            </a:r>
            <a:endParaRPr lang="fr-FR" sz="2400" b="1" dirty="0"/>
          </a:p>
        </p:txBody>
      </p:sp>
      <p:sp>
        <p:nvSpPr>
          <p:cNvPr id="15" name="Rectangle à coins arrondis 14"/>
          <p:cNvSpPr/>
          <p:nvPr/>
        </p:nvSpPr>
        <p:spPr>
          <a:xfrm>
            <a:off x="3552822" y="4988527"/>
            <a:ext cx="2390778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/>
              <a:t>Ro</a:t>
            </a:r>
            <a:r>
              <a:rPr lang="fr-FR" sz="2400" b="1" dirty="0" smtClean="0"/>
              <a:t>i</a:t>
            </a:r>
            <a:endParaRPr lang="fr-FR" sz="2400" b="1" dirty="0"/>
          </a:p>
        </p:txBody>
      </p:sp>
      <p:sp>
        <p:nvSpPr>
          <p:cNvPr id="16" name="Rectangle à coins arrondis 15"/>
          <p:cNvSpPr/>
          <p:nvPr/>
        </p:nvSpPr>
        <p:spPr>
          <a:xfrm>
            <a:off x="3552821" y="5432532"/>
            <a:ext cx="2390779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As et Roi</a:t>
            </a:r>
            <a:endParaRPr lang="fr-FR" sz="2400" b="1" dirty="0"/>
          </a:p>
        </p:txBody>
      </p:sp>
      <p:sp>
        <p:nvSpPr>
          <p:cNvPr id="17" name="Rectangle à coins arrondis 16"/>
          <p:cNvSpPr/>
          <p:nvPr/>
        </p:nvSpPr>
        <p:spPr>
          <a:xfrm>
            <a:off x="3552820" y="5913674"/>
            <a:ext cx="2390780" cy="30737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smtClean="0"/>
              <a:t>Roi et Valet 4</a:t>
            </a:r>
            <a:r>
              <a:rPr lang="fr-FR" sz="2400" b="1" baseline="30000" dirty="0" smtClean="0"/>
              <a:t>émes</a:t>
            </a:r>
            <a:r>
              <a:rPr lang="fr-FR" sz="2400" b="1" dirty="0" smtClean="0"/>
              <a:t> </a:t>
            </a:r>
            <a:endParaRPr lang="fr-FR" sz="2400" b="1" dirty="0"/>
          </a:p>
        </p:txBody>
      </p:sp>
    </p:spTree>
    <p:extLst>
      <p:ext uri="{BB962C8B-B14F-4D97-AF65-F5344CB8AC3E}">
        <p14:creationId xmlns:p14="http://schemas.microsoft.com/office/powerpoint/2010/main" val="254434936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232677"/>
            <a:ext cx="9144000" cy="615821"/>
          </a:xfrm>
        </p:spPr>
        <p:txBody>
          <a:bodyPr>
            <a:noAutofit/>
          </a:bodyPr>
          <a:lstStyle/>
          <a:p>
            <a:r>
              <a:rPr lang="fr-FR" sz="4000" dirty="0" smtClean="0">
                <a:latin typeface="+mn-lt"/>
              </a:rPr>
              <a:t>Chapitre 2 - Leçon </a:t>
            </a:r>
            <a:r>
              <a:rPr lang="fr-FR" sz="4000" dirty="0">
                <a:latin typeface="+mn-lt"/>
              </a:rPr>
              <a:t>4</a:t>
            </a: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230659" y="848497"/>
            <a:ext cx="11640065" cy="5782961"/>
          </a:xfrm>
        </p:spPr>
        <p:txBody>
          <a:bodyPr>
            <a:normAutofit/>
          </a:bodyPr>
          <a:lstStyle/>
          <a:p>
            <a:r>
              <a:rPr lang="fr-FR" b="1" dirty="0" smtClean="0"/>
              <a:t>Exercice 2-11</a:t>
            </a:r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endParaRPr lang="fr-FR" b="1" dirty="0"/>
          </a:p>
          <a:p>
            <a:pPr algn="l"/>
            <a:endParaRPr lang="fr-FR" b="1" dirty="0" smtClean="0"/>
          </a:p>
          <a:p>
            <a:pPr algn="l"/>
            <a:r>
              <a:rPr lang="fr-FR" dirty="0" smtClean="0"/>
              <a:t>		 </a:t>
            </a:r>
            <a:r>
              <a:rPr lang="fr-FR" b="1" dirty="0"/>
              <a:t/>
            </a:r>
            <a:br>
              <a:rPr lang="fr-FR" b="1" dirty="0"/>
            </a:br>
            <a:r>
              <a:rPr lang="fr-FR" b="1" dirty="0" smtClean="0"/>
              <a:t>		</a:t>
            </a:r>
            <a:endParaRPr lang="fr-FR" b="1" dirty="0"/>
          </a:p>
        </p:txBody>
      </p:sp>
      <p:sp>
        <p:nvSpPr>
          <p:cNvPr id="6" name="ZoneTexte 5"/>
          <p:cNvSpPr txBox="1"/>
          <p:nvPr/>
        </p:nvSpPr>
        <p:spPr>
          <a:xfrm>
            <a:off x="78155" y="132862"/>
            <a:ext cx="8128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800" dirty="0" smtClean="0"/>
              <a:t>Alain Raynaud</a:t>
            </a:r>
            <a:endParaRPr lang="fr-FR" sz="800" dirty="0"/>
          </a:p>
        </p:txBody>
      </p:sp>
      <p:sp>
        <p:nvSpPr>
          <p:cNvPr id="7" name="Rectangle à coins arrondis 6"/>
          <p:cNvSpPr/>
          <p:nvPr/>
        </p:nvSpPr>
        <p:spPr>
          <a:xfrm>
            <a:off x="230659" y="2716667"/>
            <a:ext cx="1680310" cy="1398889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A R D 10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9 8 4 2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7 3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A D V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8" name="Rectangle à coins arrondis 7"/>
          <p:cNvSpPr/>
          <p:nvPr/>
        </p:nvSpPr>
        <p:spPr>
          <a:xfrm>
            <a:off x="2033969" y="3007326"/>
            <a:ext cx="978967" cy="941989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b="1" dirty="0" smtClean="0"/>
              <a:t>N</a:t>
            </a:r>
          </a:p>
          <a:p>
            <a:pPr algn="ctr"/>
            <a:r>
              <a:rPr lang="fr-FR" b="1" dirty="0" smtClean="0"/>
              <a:t>O        </a:t>
            </a:r>
            <a:r>
              <a:rPr lang="fr-FR" b="1" dirty="0" smtClean="0">
                <a:solidFill>
                  <a:schemeClr val="bg1"/>
                </a:solidFill>
              </a:rPr>
              <a:t>E</a:t>
            </a:r>
          </a:p>
          <a:p>
            <a:pPr algn="ctr"/>
            <a:r>
              <a:rPr lang="fr-FR" b="1" dirty="0"/>
              <a:t>S</a:t>
            </a:r>
          </a:p>
        </p:txBody>
      </p:sp>
      <p:sp>
        <p:nvSpPr>
          <p:cNvPr id="11" name="Rectangle à coins arrondis 10"/>
          <p:cNvSpPr/>
          <p:nvPr/>
        </p:nvSpPr>
        <p:spPr>
          <a:xfrm>
            <a:off x="1683298" y="1348689"/>
            <a:ext cx="1698078" cy="1423404"/>
          </a:xfrm>
          <a:prstGeom prst="roundRect">
            <a:avLst/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fr-FR" sz="2400" dirty="0">
                <a:solidFill>
                  <a:schemeClr val="tx1"/>
                </a:solidFill>
              </a:rPr>
              <a:t>♠ </a:t>
            </a:r>
            <a:r>
              <a:rPr lang="fr-FR" sz="2400" b="1" dirty="0" smtClean="0">
                <a:solidFill>
                  <a:schemeClr val="tx1"/>
                </a:solidFill>
              </a:rPr>
              <a:t>9 8 4 3 2</a:t>
            </a:r>
          </a:p>
          <a:p>
            <a:r>
              <a:rPr lang="fr-FR" sz="2400" dirty="0" smtClean="0">
                <a:solidFill>
                  <a:srgbClr val="FF0000"/>
                </a:solidFill>
              </a:rPr>
              <a:t>♥ </a:t>
            </a:r>
            <a:r>
              <a:rPr lang="fr-FR" sz="2400" b="1" dirty="0" smtClean="0">
                <a:solidFill>
                  <a:schemeClr val="tx1"/>
                </a:solidFill>
              </a:rPr>
              <a:t>A R V 7</a:t>
            </a:r>
          </a:p>
          <a:p>
            <a:r>
              <a:rPr lang="fr-FR" sz="2400" dirty="0" smtClean="0">
                <a:solidFill>
                  <a:srgbClr val="FFC000"/>
                </a:solidFill>
              </a:rPr>
              <a:t>♦ </a:t>
            </a:r>
            <a:r>
              <a:rPr lang="fr-FR" sz="2400" b="1" dirty="0" smtClean="0">
                <a:solidFill>
                  <a:schemeClr val="tx1"/>
                </a:solidFill>
              </a:rPr>
              <a:t>R 8 7</a:t>
            </a:r>
          </a:p>
          <a:p>
            <a:r>
              <a:rPr lang="fr-FR" sz="2400" dirty="0" smtClean="0">
                <a:solidFill>
                  <a:srgbClr val="00B050"/>
                </a:solidFill>
              </a:rPr>
              <a:t>♣ </a:t>
            </a:r>
            <a:r>
              <a:rPr lang="fr-FR" sz="2400" b="1" dirty="0" smtClean="0">
                <a:solidFill>
                  <a:schemeClr val="tx1"/>
                </a:solidFill>
              </a:rPr>
              <a:t>R</a:t>
            </a:r>
            <a:endParaRPr lang="fr-FR" sz="2400" dirty="0">
              <a:solidFill>
                <a:schemeClr val="tx1"/>
              </a:solidFill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3749041" y="1348689"/>
            <a:ext cx="8121684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2400" dirty="0" smtClean="0"/>
              <a:t>Comptez le nombre de cartes maîtresses avant l’entame</a:t>
            </a:r>
          </a:p>
          <a:p>
            <a:r>
              <a:rPr lang="fr-FR" sz="2400" b="1" dirty="0" smtClean="0"/>
              <a:t>Trois à Pique et une à Trèfle</a:t>
            </a:r>
          </a:p>
          <a:p>
            <a:r>
              <a:rPr lang="fr-FR" sz="2400" dirty="0" smtClean="0"/>
              <a:t>Refaire le compte à la vue du mort</a:t>
            </a:r>
          </a:p>
          <a:p>
            <a:r>
              <a:rPr lang="fr-FR" sz="2400" b="1" dirty="0" smtClean="0"/>
              <a:t>Deux levées à Trèfle en plus car le Roi est sec, plus peut-être une levée à Pique : si Est et Sud fournissent, comme il n’y a que quatre cartes cachées, le Valet tombera alors sur le Roi ou la Dame et le 10 de Pique deviendra maître</a:t>
            </a:r>
          </a:p>
        </p:txBody>
      </p:sp>
    </p:spTree>
    <p:extLst>
      <p:ext uri="{BB962C8B-B14F-4D97-AF65-F5344CB8AC3E}">
        <p14:creationId xmlns:p14="http://schemas.microsoft.com/office/powerpoint/2010/main" val="12790466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1299</TotalTime>
  <Words>162</Words>
  <Application>Microsoft Office PowerPoint</Application>
  <PresentationFormat>Grand écran</PresentationFormat>
  <Paragraphs>56</Paragraphs>
  <Slides>2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Thème Office</vt:lpstr>
      <vt:lpstr>Chapitre 2 - Leçon 4</vt:lpstr>
      <vt:lpstr>Chapitre 2 - Leçon 4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Cours 5 (la notion d’atout)</dc:title>
  <dc:creator>Comité</dc:creator>
  <cp:lastModifiedBy>alain raynaud</cp:lastModifiedBy>
  <cp:revision>133</cp:revision>
  <dcterms:created xsi:type="dcterms:W3CDTF">2018-10-04T06:59:00Z</dcterms:created>
  <dcterms:modified xsi:type="dcterms:W3CDTF">2021-02-21T18:18:54Z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1033-10.2.0.6020</vt:lpwstr>
  </property>
</Properties>
</file>

<file path=docProps/thumbnail.jpeg>
</file>